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8CF93C4-C0EA-4081-AE3B-7E3653FEA1CE}">
  <a:tblStyle styleId="{A8CF93C4-C0EA-4081-AE3B-7E3653FEA1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ba5b78bcd7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ba5b78bcd7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ba5b78bcd7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ba5b78bcd7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ba5b78bcd7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ba5b78bcd7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ba5b78bcd7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ba5b78bcd7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ba5b78bcd7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a5b78bcd7_0_1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a5b78bcd7_0_1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ba5b78bcd7_0_1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ba5b78bcd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ba5b78bcd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ba5b78bcd7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ba5b78bcd7_1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ba5b78bcd7_1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ba5b78bcd7_1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ba5b78bcd7_1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ba5b78bcd7_1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ba5b78bcd7_1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Relationship Id="rId4" Type="http://schemas.openxmlformats.org/officeDocument/2006/relationships/image" Target="../media/image34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gif"/><Relationship Id="rId10" Type="http://schemas.openxmlformats.org/officeDocument/2006/relationships/image" Target="../media/image39.gif"/><Relationship Id="rId13" Type="http://schemas.openxmlformats.org/officeDocument/2006/relationships/image" Target="../media/image41.gif"/><Relationship Id="rId12" Type="http://schemas.openxmlformats.org/officeDocument/2006/relationships/image" Target="../media/image20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gif"/><Relationship Id="rId4" Type="http://schemas.openxmlformats.org/officeDocument/2006/relationships/image" Target="../media/image35.gif"/><Relationship Id="rId9" Type="http://schemas.openxmlformats.org/officeDocument/2006/relationships/image" Target="../media/image37.gif"/><Relationship Id="rId14" Type="http://schemas.openxmlformats.org/officeDocument/2006/relationships/image" Target="../media/image42.gif"/><Relationship Id="rId5" Type="http://schemas.openxmlformats.org/officeDocument/2006/relationships/image" Target="../media/image26.gif"/><Relationship Id="rId6" Type="http://schemas.openxmlformats.org/officeDocument/2006/relationships/image" Target="../media/image22.gif"/><Relationship Id="rId7" Type="http://schemas.openxmlformats.org/officeDocument/2006/relationships/image" Target="../media/image33.gif"/><Relationship Id="rId8" Type="http://schemas.openxmlformats.org/officeDocument/2006/relationships/image" Target="../media/image30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Relationship Id="rId4" Type="http://schemas.openxmlformats.org/officeDocument/2006/relationships/image" Target="../media/image36.png"/><Relationship Id="rId5" Type="http://schemas.openxmlformats.org/officeDocument/2006/relationships/image" Target="../media/image12.png"/><Relationship Id="rId6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.png"/><Relationship Id="rId11" Type="http://schemas.openxmlformats.org/officeDocument/2006/relationships/image" Target="../media/image31.png"/><Relationship Id="rId10" Type="http://schemas.openxmlformats.org/officeDocument/2006/relationships/image" Target="../media/image28.png"/><Relationship Id="rId21" Type="http://schemas.openxmlformats.org/officeDocument/2006/relationships/image" Target="../media/image27.png"/><Relationship Id="rId13" Type="http://schemas.openxmlformats.org/officeDocument/2006/relationships/image" Target="../media/image18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6.png"/><Relationship Id="rId9" Type="http://schemas.openxmlformats.org/officeDocument/2006/relationships/image" Target="../media/image17.png"/><Relationship Id="rId15" Type="http://schemas.openxmlformats.org/officeDocument/2006/relationships/image" Target="../media/image5.png"/><Relationship Id="rId14" Type="http://schemas.openxmlformats.org/officeDocument/2006/relationships/image" Target="../media/image19.png"/><Relationship Id="rId17" Type="http://schemas.openxmlformats.org/officeDocument/2006/relationships/image" Target="../media/image32.png"/><Relationship Id="rId16" Type="http://schemas.openxmlformats.org/officeDocument/2006/relationships/image" Target="../media/image25.png"/><Relationship Id="rId5" Type="http://schemas.openxmlformats.org/officeDocument/2006/relationships/image" Target="../media/image3.png"/><Relationship Id="rId19" Type="http://schemas.openxmlformats.org/officeDocument/2006/relationships/image" Target="../media/image9.png"/><Relationship Id="rId6" Type="http://schemas.openxmlformats.org/officeDocument/2006/relationships/image" Target="../media/image15.png"/><Relationship Id="rId18" Type="http://schemas.openxmlformats.org/officeDocument/2006/relationships/image" Target="../media/image13.png"/><Relationship Id="rId7" Type="http://schemas.openxmlformats.org/officeDocument/2006/relationships/image" Target="../media/image24.png"/><Relationship Id="rId8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idx="1" type="body"/>
          </p:nvPr>
        </p:nvSpPr>
        <p:spPr>
          <a:xfrm>
            <a:off x="676950" y="1883600"/>
            <a:ext cx="5802600" cy="48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400"/>
              <a:t>Problem:</a:t>
            </a:r>
            <a:endParaRPr sz="3400"/>
          </a:p>
          <a:p>
            <a:pPr indent="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Embedding a full-color image within another full-color image of the same size without </a:t>
            </a:r>
            <a:r>
              <a:rPr lang="en-US" sz="2600"/>
              <a:t>perceptible</a:t>
            </a:r>
            <a:r>
              <a:rPr lang="en-US" sz="2600"/>
              <a:t> errors </a:t>
            </a:r>
            <a:endParaRPr sz="2600"/>
          </a:p>
          <a:p>
            <a:pPr indent="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/>
              <a:t>Why:</a:t>
            </a:r>
            <a:endParaRPr sz="3400"/>
          </a:p>
          <a:p>
            <a:pPr indent="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Authorship &amp; copyright info</a:t>
            </a:r>
            <a:endParaRPr sz="2600"/>
          </a:p>
          <a:p>
            <a:pPr indent="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	Detect altered images</a:t>
            </a:r>
            <a:endParaRPr sz="2600"/>
          </a:p>
          <a:p>
            <a:pPr indent="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Meta-information</a:t>
            </a:r>
            <a:endParaRPr sz="2600"/>
          </a:p>
          <a:p>
            <a:pPr indent="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	Motion vectors</a:t>
            </a:r>
            <a:endParaRPr sz="2600"/>
          </a:p>
          <a:p>
            <a:pPr indent="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	Bounding boxes</a:t>
            </a:r>
            <a:endParaRPr sz="2600"/>
          </a:p>
          <a:p>
            <a:pPr indent="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	Extended-color and depth info</a:t>
            </a:r>
            <a:endParaRPr sz="2600"/>
          </a:p>
          <a:p>
            <a:pPr indent="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Send a secret message without a secure channel</a:t>
            </a:r>
            <a:endParaRPr sz="2600"/>
          </a:p>
        </p:txBody>
      </p:sp>
      <p:pic>
        <p:nvPicPr>
          <p:cNvPr id="90" name="Google Shape;90;p13"/>
          <p:cNvPicPr preferRelativeResize="0"/>
          <p:nvPr/>
        </p:nvPicPr>
        <p:blipFill rotWithShape="1">
          <a:blip r:embed="rId3">
            <a:alphaModFix/>
          </a:blip>
          <a:srcRect b="63660" l="16616" r="20077" t="10794"/>
          <a:stretch/>
        </p:blipFill>
        <p:spPr>
          <a:xfrm>
            <a:off x="155999" y="604974"/>
            <a:ext cx="6217651" cy="117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8250" y="924588"/>
            <a:ext cx="5084575" cy="500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2"/>
          <p:cNvSpPr txBox="1"/>
          <p:nvPr>
            <p:ph type="title"/>
          </p:nvPr>
        </p:nvSpPr>
        <p:spPr>
          <a:xfrm>
            <a:off x="838200" y="0"/>
            <a:ext cx="10515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Extension to </a:t>
            </a:r>
            <a:r>
              <a:rPr lang="en-US" sz="4000"/>
              <a:t>GIF/Video</a:t>
            </a:r>
            <a:endParaRPr sz="4000"/>
          </a:p>
        </p:txBody>
      </p:sp>
      <p:sp>
        <p:nvSpPr>
          <p:cNvPr id="244" name="Google Shape;244;p22"/>
          <p:cNvSpPr txBox="1"/>
          <p:nvPr>
            <p:ph idx="1" type="body"/>
          </p:nvPr>
        </p:nvSpPr>
        <p:spPr>
          <a:xfrm>
            <a:off x="838200" y="599925"/>
            <a:ext cx="10844700" cy="153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/>
              <a:t>Hypothesis: </a:t>
            </a:r>
            <a:r>
              <a:rPr lang="en-US" sz="2000"/>
              <a:t>Using the same network, we can halve the size of a GIF/video and hide the second part within the first without distorting the images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000"/>
              <a:t>Approach:</a:t>
            </a:r>
            <a:r>
              <a:rPr lang="en-US" sz="2000"/>
              <a:t> Extract frames from a GIF, designate first half of the frames as host images and the other half as secret. The recipient with the reveal network decodes the hidden half to view the full GIF</a:t>
            </a:r>
            <a:endParaRPr sz="2200"/>
          </a:p>
        </p:txBody>
      </p:sp>
      <p:grpSp>
        <p:nvGrpSpPr>
          <p:cNvPr id="245" name="Google Shape;245;p22"/>
          <p:cNvGrpSpPr/>
          <p:nvPr/>
        </p:nvGrpSpPr>
        <p:grpSpPr>
          <a:xfrm>
            <a:off x="176238" y="2384054"/>
            <a:ext cx="3908997" cy="2089881"/>
            <a:chOff x="0" y="2047913"/>
            <a:chExt cx="4400538" cy="2352675"/>
          </a:xfrm>
        </p:grpSpPr>
        <p:pic>
          <p:nvPicPr>
            <p:cNvPr id="246" name="Google Shape;246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2047913"/>
              <a:ext cx="2200275" cy="2352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00263" y="2047913"/>
              <a:ext cx="2200275" cy="23526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8" name="Google Shape;248;p22"/>
          <p:cNvGrpSpPr/>
          <p:nvPr/>
        </p:nvGrpSpPr>
        <p:grpSpPr>
          <a:xfrm>
            <a:off x="4552145" y="2489847"/>
            <a:ext cx="7130225" cy="1818965"/>
            <a:chOff x="4723450" y="2226037"/>
            <a:chExt cx="7468550" cy="1996450"/>
          </a:xfrm>
        </p:grpSpPr>
        <p:pic>
          <p:nvPicPr>
            <p:cNvPr id="249" name="Google Shape;249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23450" y="2226048"/>
              <a:ext cx="1867138" cy="1996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90587" y="2226048"/>
              <a:ext cx="1867138" cy="1996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2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457725" y="2226048"/>
              <a:ext cx="1867138" cy="1996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2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324862" y="2226037"/>
              <a:ext cx="1867138" cy="1996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3" name="Google Shape;253;p22"/>
          <p:cNvGrpSpPr/>
          <p:nvPr/>
        </p:nvGrpSpPr>
        <p:grpSpPr>
          <a:xfrm>
            <a:off x="4552351" y="4675953"/>
            <a:ext cx="7130538" cy="1919548"/>
            <a:chOff x="4552938" y="4363888"/>
            <a:chExt cx="8739475" cy="2352675"/>
          </a:xfrm>
        </p:grpSpPr>
        <p:pic>
          <p:nvPicPr>
            <p:cNvPr id="254" name="Google Shape;254;p2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552938" y="4374887"/>
              <a:ext cx="2179736" cy="2330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p2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732673" y="4374887"/>
              <a:ext cx="2179736" cy="2330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2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912409" y="4374887"/>
              <a:ext cx="2179736" cy="2330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2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1092138" y="4363888"/>
              <a:ext cx="2200275" cy="2352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8" name="Google Shape;258;p22"/>
          <p:cNvSpPr txBox="1"/>
          <p:nvPr/>
        </p:nvSpPr>
        <p:spPr>
          <a:xfrm>
            <a:off x="9718050" y="4308825"/>
            <a:ext cx="236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File size compression = 41.7%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2"/>
          <p:cNvSpPr txBox="1"/>
          <p:nvPr/>
        </p:nvSpPr>
        <p:spPr>
          <a:xfrm>
            <a:off x="9656425" y="6534000"/>
            <a:ext cx="236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File size compression = 42.7%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0" name="Google Shape;260;p22"/>
          <p:cNvGrpSpPr/>
          <p:nvPr/>
        </p:nvGrpSpPr>
        <p:grpSpPr>
          <a:xfrm>
            <a:off x="176158" y="4505530"/>
            <a:ext cx="3909177" cy="2089971"/>
            <a:chOff x="152400" y="4552988"/>
            <a:chExt cx="4026344" cy="2152612"/>
          </a:xfrm>
        </p:grpSpPr>
        <p:pic>
          <p:nvPicPr>
            <p:cNvPr id="261" name="Google Shape;261;p22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152400" y="4552988"/>
              <a:ext cx="2013172" cy="21526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22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165572" y="4552988"/>
              <a:ext cx="2013172" cy="215261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3" name="Google Shape;263;p22"/>
          <p:cNvSpPr txBox="1"/>
          <p:nvPr/>
        </p:nvSpPr>
        <p:spPr>
          <a:xfrm>
            <a:off x="334575" y="1952250"/>
            <a:ext cx="1134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       Original GIF                          Resulting GIF                                        Cover                                Secret                     Hidden (Cover + Secret)          Reveal (Secret)                    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4" name="Google Shape;264;p22"/>
          <p:cNvCxnSpPr/>
          <p:nvPr/>
        </p:nvCxnSpPr>
        <p:spPr>
          <a:xfrm flipH="1" rot="10800000">
            <a:off x="316925" y="2327275"/>
            <a:ext cx="11268600" cy="8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" name="Google Shape;265;p22"/>
          <p:cNvSpPr/>
          <p:nvPr/>
        </p:nvSpPr>
        <p:spPr>
          <a:xfrm>
            <a:off x="316925" y="2428650"/>
            <a:ext cx="3512700" cy="123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2"/>
          <p:cNvSpPr/>
          <p:nvPr/>
        </p:nvSpPr>
        <p:spPr>
          <a:xfrm>
            <a:off x="374388" y="4552650"/>
            <a:ext cx="3512700" cy="123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2"/>
          <p:cNvSpPr/>
          <p:nvPr/>
        </p:nvSpPr>
        <p:spPr>
          <a:xfrm>
            <a:off x="4592125" y="2533025"/>
            <a:ext cx="7046100" cy="123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2"/>
          <p:cNvSpPr/>
          <p:nvPr/>
        </p:nvSpPr>
        <p:spPr>
          <a:xfrm>
            <a:off x="4594575" y="4709025"/>
            <a:ext cx="7046100" cy="123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9" name="Google Shape;269;p22"/>
          <p:cNvCxnSpPr>
            <a:stCxn id="246" idx="2"/>
            <a:endCxn id="258" idx="1"/>
          </p:cNvCxnSpPr>
          <p:nvPr/>
        </p:nvCxnSpPr>
        <p:spPr>
          <a:xfrm>
            <a:off x="1153490" y="4473935"/>
            <a:ext cx="8564700" cy="3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0" name="Google Shape;270;p22"/>
          <p:cNvCxnSpPr>
            <a:stCxn id="251" idx="2"/>
            <a:endCxn id="258" idx="1"/>
          </p:cNvCxnSpPr>
          <p:nvPr/>
        </p:nvCxnSpPr>
        <p:spPr>
          <a:xfrm>
            <a:off x="9008535" y="4308813"/>
            <a:ext cx="709500" cy="20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1" name="Google Shape;271;p22"/>
          <p:cNvCxnSpPr>
            <a:stCxn id="261" idx="2"/>
            <a:endCxn id="259" idx="1"/>
          </p:cNvCxnSpPr>
          <p:nvPr/>
        </p:nvCxnSpPr>
        <p:spPr>
          <a:xfrm>
            <a:off x="1153452" y="6595501"/>
            <a:ext cx="8502900" cy="13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2" name="Google Shape;272;p22"/>
          <p:cNvCxnSpPr>
            <a:stCxn id="256" idx="2"/>
            <a:endCxn id="259" idx="1"/>
          </p:cNvCxnSpPr>
          <p:nvPr/>
        </p:nvCxnSpPr>
        <p:spPr>
          <a:xfrm>
            <a:off x="8998467" y="6586557"/>
            <a:ext cx="657900" cy="14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we learned?</a:t>
            </a:r>
            <a:endParaRPr/>
          </a:p>
        </p:txBody>
      </p:sp>
      <p:sp>
        <p:nvSpPr>
          <p:cNvPr id="279" name="Google Shape;279;p2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Tensorflow version 1 :)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Steganography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How to build deep neural networks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How to implement a model from an article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How to critically evaluate limitations/possible extensions of a system in an article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How to create GIFs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How to secretly communicate our evil agenda via the social media through GIFs that look like innocent memes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Method</a:t>
            </a:r>
            <a:endParaRPr/>
          </a:p>
        </p:txBody>
      </p:sp>
      <p:pic>
        <p:nvPicPr>
          <p:cNvPr id="97" name="Google Shape;97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7474" y="3615852"/>
            <a:ext cx="8511300" cy="26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/>
        </p:nvSpPr>
        <p:spPr>
          <a:xfrm>
            <a:off x="838200" y="1153275"/>
            <a:ext cx="9698400" cy="20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 Network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extracts the features to be hidden by the Hiding network.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Hiding Network 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decides how the Host image should be manipulated so that the container image is represented with as little disturbance as possible to the Host image while also protecting their recoverability.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Reveal Network 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tries to construct the Hidden Image with as little distortion as possible.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Method</a:t>
            </a:r>
            <a:endParaRPr/>
          </a:p>
        </p:txBody>
      </p:sp>
      <p:pic>
        <p:nvPicPr>
          <p:cNvPr id="104" name="Google Shape;10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9337" y="2969618"/>
            <a:ext cx="7173326" cy="3238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99918" y="6161636"/>
            <a:ext cx="4582164" cy="6573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Google Shape;106;p15"/>
          <p:cNvGrpSpPr/>
          <p:nvPr/>
        </p:nvGrpSpPr>
        <p:grpSpPr>
          <a:xfrm>
            <a:off x="700177" y="1325563"/>
            <a:ext cx="9698372" cy="1477328"/>
            <a:chOff x="700177" y="1325563"/>
            <a:chExt cx="9698372" cy="1477328"/>
          </a:xfrm>
        </p:grpSpPr>
        <p:sp>
          <p:nvSpPr>
            <p:cNvPr id="107" name="Google Shape;107;p15"/>
            <p:cNvSpPr txBox="1"/>
            <p:nvPr/>
          </p:nvSpPr>
          <p:spPr>
            <a:xfrm>
              <a:off x="700177" y="1325563"/>
              <a:ext cx="9698372" cy="14773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b="1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Prep Network </a:t>
              </a: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and </a:t>
              </a:r>
              <a:r>
                <a:rPr b="1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Hiding Network </a:t>
              </a: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are optimized with the loss function      , which is basically the L2 norms of ||Original Image – Container Image|| + ß × ||Hidden Image – Recovered Image|| 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Reveal Network 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is only optimized by ||ß * Hidden Image – Recovered Image || as it does not need to reconstruct the host image.</a:t>
              </a:r>
              <a:endParaRPr/>
            </a:p>
          </p:txBody>
        </p:sp>
        <p:pic>
          <p:nvPicPr>
            <p:cNvPr id="108" name="Google Shape;108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734372" y="1372388"/>
              <a:ext cx="257211" cy="28579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>
            <p:ph type="title"/>
          </p:nvPr>
        </p:nvSpPr>
        <p:spPr>
          <a:xfrm>
            <a:off x="838200" y="0"/>
            <a:ext cx="10515600" cy="8971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Improvements</a:t>
            </a:r>
            <a:endParaRPr sz="3600"/>
          </a:p>
        </p:txBody>
      </p:sp>
      <p:sp>
        <p:nvSpPr>
          <p:cNvPr id="115" name="Google Shape;115;p16"/>
          <p:cNvSpPr txBox="1"/>
          <p:nvPr/>
        </p:nvSpPr>
        <p:spPr>
          <a:xfrm>
            <a:off x="838200" y="774668"/>
            <a:ext cx="5003550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Obfuscating the Existence of a Hidden Image: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Hidden Image is shuffled before being passed to Hiding network.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reveal network reveals the shuffled version of the hidden image.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revealed image is unshuffled to recover the actual hidden image.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Hiding two Full Sized Images: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Instead of one, even two images can be stored in the Host image with minimal extra distortion compared with hiding only one image.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also makes it more resistant to steganalysis.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p16"/>
          <p:cNvPicPr preferRelativeResize="0"/>
          <p:nvPr/>
        </p:nvPicPr>
        <p:blipFill rotWithShape="1">
          <a:blip r:embed="rId3">
            <a:alphaModFix/>
          </a:blip>
          <a:srcRect b="44120" l="1442" r="0" t="1788"/>
          <a:stretch/>
        </p:blipFill>
        <p:spPr>
          <a:xfrm>
            <a:off x="6223729" y="0"/>
            <a:ext cx="5257800" cy="2725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 rotWithShape="1">
          <a:blip r:embed="rId4">
            <a:alphaModFix/>
          </a:blip>
          <a:srcRect b="41459" l="0" r="0" t="0"/>
          <a:stretch/>
        </p:blipFill>
        <p:spPr>
          <a:xfrm>
            <a:off x="6319876" y="4588627"/>
            <a:ext cx="5513259" cy="2173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61774" y="2885855"/>
            <a:ext cx="5705554" cy="182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Google Shape;119;p16"/>
          <p:cNvCxnSpPr/>
          <p:nvPr/>
        </p:nvCxnSpPr>
        <p:spPr>
          <a:xfrm>
            <a:off x="572225" y="2834750"/>
            <a:ext cx="11295300" cy="1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id="120" name="Google Shape;120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22252" y="4588627"/>
            <a:ext cx="4235446" cy="1933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6" name="Google Shape;126;p17"/>
          <p:cNvGraphicFramePr/>
          <p:nvPr/>
        </p:nvGraphicFramePr>
        <p:xfrm>
          <a:off x="538738" y="123112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{A8CF93C4-C0EA-4081-AE3B-7E3653FEA1CE}</a:tableStyleId>
              </a:tblPr>
              <a:tblGrid>
                <a:gridCol w="5519225"/>
                <a:gridCol w="5595300"/>
              </a:tblGrid>
              <a:tr h="551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Disadvantages/limitations/downsides:</a:t>
                      </a:r>
                      <a:endParaRPr b="1" sz="1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/>
                </a:tc>
                <a:tc>
                  <a:txBody>
                    <a:bodyPr/>
                    <a:lstStyle/>
                    <a:p>
                      <a:pPr indent="-228600" lvl="0" marL="45720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Possible improvements:</a:t>
                      </a:r>
                      <a:endParaRPr b="1"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/>
                </a:tc>
              </a:tr>
              <a:tr h="1272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Existence of hidden information is detectable even when the original host image is not publicly available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55600" lvl="0" marL="45720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Char char="-"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  <a:r>
                        <a:rPr lang="en-US" sz="2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discriminator network feeding an error signal based on discoverability of the hidden image</a:t>
                      </a:r>
                      <a:endParaRPr sz="2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55600" lvl="0" marL="4572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Char char="-"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Encoding hidden information in the frequency domain instead of spatial domain</a:t>
                      </a:r>
                      <a:endParaRPr sz="2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55600" lvl="1" marL="9144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Char char="-"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Less capacity</a:t>
                      </a:r>
                      <a:endParaRPr sz="2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1404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Content of hidden information is detectable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55600" lvl="0" marL="45720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Char char="-"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Encoding hidden information in the frequency domain instead of spatial domain</a:t>
                      </a:r>
                      <a:endParaRPr sz="2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55600" lvl="1" marL="9144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Char char="-"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Less capacity</a:t>
                      </a:r>
                      <a:endParaRPr sz="2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55600" lvl="0" marL="4572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Char char="-"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Incorporating cryptographic schemes to obscure both spatial and color distribution</a:t>
                      </a:r>
                      <a:endParaRPr sz="2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735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Computationally expensive to train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55600" lvl="0" marL="45720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SzPts val="2000"/>
                        <a:buFont typeface="Calibri"/>
                        <a:buChar char="-"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Design more efficient networks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55600" lvl="0" marL="4572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Calibri"/>
                        <a:buChar char="-"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Buy some graphic cards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/>
          <p:nvPr>
            <p:ph type="title"/>
          </p:nvPr>
        </p:nvSpPr>
        <p:spPr>
          <a:xfrm>
            <a:off x="6887725" y="58350"/>
            <a:ext cx="4960500" cy="66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Implementing the model</a:t>
            </a:r>
            <a:endParaRPr sz="3700"/>
          </a:p>
        </p:txBody>
      </p:sp>
      <p:grpSp>
        <p:nvGrpSpPr>
          <p:cNvPr id="133" name="Google Shape;133;p18"/>
          <p:cNvGrpSpPr/>
          <p:nvPr/>
        </p:nvGrpSpPr>
        <p:grpSpPr>
          <a:xfrm>
            <a:off x="118338" y="3513183"/>
            <a:ext cx="6258462" cy="3286451"/>
            <a:chOff x="5769738" y="3493720"/>
            <a:chExt cx="6258462" cy="3286451"/>
          </a:xfrm>
        </p:grpSpPr>
        <p:grpSp>
          <p:nvGrpSpPr>
            <p:cNvPr id="134" name="Google Shape;134;p18"/>
            <p:cNvGrpSpPr/>
            <p:nvPr/>
          </p:nvGrpSpPr>
          <p:grpSpPr>
            <a:xfrm>
              <a:off x="5769738" y="3493720"/>
              <a:ext cx="6258462" cy="1690162"/>
              <a:chOff x="777313" y="3998788"/>
              <a:chExt cx="8801100" cy="2352675"/>
            </a:xfrm>
          </p:grpSpPr>
          <p:pic>
            <p:nvPicPr>
              <p:cNvPr id="135" name="Google Shape;135;p1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77313" y="3998788"/>
                <a:ext cx="2200275" cy="2352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6" name="Google Shape;136;p1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177863" y="3998788"/>
                <a:ext cx="2200275" cy="2352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7" name="Google Shape;137;p1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378138" y="3998788"/>
                <a:ext cx="2200275" cy="2352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8" name="Google Shape;138;p1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977588" y="3998788"/>
                <a:ext cx="2200275" cy="2352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9" name="Google Shape;139;p18"/>
            <p:cNvGrpSpPr/>
            <p:nvPr/>
          </p:nvGrpSpPr>
          <p:grpSpPr>
            <a:xfrm>
              <a:off x="5769738" y="5183882"/>
              <a:ext cx="6258462" cy="1596290"/>
              <a:chOff x="183888" y="4378163"/>
              <a:chExt cx="8801100" cy="2352675"/>
            </a:xfrm>
          </p:grpSpPr>
          <p:pic>
            <p:nvPicPr>
              <p:cNvPr id="140" name="Google Shape;140;p18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183888" y="4378163"/>
                <a:ext cx="2200275" cy="2352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1" name="Google Shape;141;p18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4584438" y="4378163"/>
                <a:ext cx="2200275" cy="2352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2" name="Google Shape;142;p18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6784713" y="4378163"/>
                <a:ext cx="2200275" cy="2352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3" name="Google Shape;143;p18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384163" y="4378163"/>
                <a:ext cx="2200275" cy="2352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44" name="Google Shape;144;p18"/>
          <p:cNvSpPr txBox="1"/>
          <p:nvPr/>
        </p:nvSpPr>
        <p:spPr>
          <a:xfrm>
            <a:off x="6440300" y="2618938"/>
            <a:ext cx="28209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Training cover error: 8.99</a:t>
            </a: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Training secret error: 10.42</a:t>
            </a: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6440300" y="3612200"/>
            <a:ext cx="24708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Test cover error: 9.23</a:t>
            </a: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Test secret error: 13.04	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" name="Google Shape;146;p18"/>
          <p:cNvGrpSpPr/>
          <p:nvPr/>
        </p:nvGrpSpPr>
        <p:grpSpPr>
          <a:xfrm>
            <a:off x="118346" y="64956"/>
            <a:ext cx="6258462" cy="3409329"/>
            <a:chOff x="118346" y="58356"/>
            <a:chExt cx="6258462" cy="3409329"/>
          </a:xfrm>
        </p:grpSpPr>
        <p:grpSp>
          <p:nvGrpSpPr>
            <p:cNvPr id="147" name="Google Shape;147;p18"/>
            <p:cNvGrpSpPr/>
            <p:nvPr/>
          </p:nvGrpSpPr>
          <p:grpSpPr>
            <a:xfrm>
              <a:off x="118414" y="58356"/>
              <a:ext cx="6258319" cy="1724912"/>
              <a:chOff x="524388" y="1036938"/>
              <a:chExt cx="8772525" cy="2417875"/>
            </a:xfrm>
          </p:grpSpPr>
          <p:pic>
            <p:nvPicPr>
              <p:cNvPr id="148" name="Google Shape;148;p18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524388" y="1036938"/>
                <a:ext cx="2200275" cy="2352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9" name="Google Shape;149;p18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4924938" y="1102138"/>
                <a:ext cx="2200275" cy="2352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" name="Google Shape;150;p18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7096638" y="1102138"/>
                <a:ext cx="2200275" cy="2352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1" name="Google Shape;151;p18"/>
              <p:cNvPicPr preferRelativeResize="0"/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2724663" y="1036938"/>
                <a:ext cx="2200275" cy="2352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2" name="Google Shape;152;p18"/>
            <p:cNvGrpSpPr/>
            <p:nvPr/>
          </p:nvGrpSpPr>
          <p:grpSpPr>
            <a:xfrm>
              <a:off x="118346" y="1794698"/>
              <a:ext cx="6258462" cy="1672987"/>
              <a:chOff x="-526212" y="915113"/>
              <a:chExt cx="8801100" cy="2352675"/>
            </a:xfrm>
          </p:grpSpPr>
          <p:pic>
            <p:nvPicPr>
              <p:cNvPr id="153" name="Google Shape;153;p18"/>
              <p:cNvPicPr preferRelativeResize="0"/>
              <p:nvPr/>
            </p:nvPicPr>
            <p:blipFill>
              <a:blip r:embed="rId15">
                <a:alphaModFix/>
              </a:blip>
              <a:stretch>
                <a:fillRect/>
              </a:stretch>
            </p:blipFill>
            <p:spPr>
              <a:xfrm>
                <a:off x="-526212" y="915113"/>
                <a:ext cx="2200275" cy="2352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4" name="Google Shape;154;p18"/>
              <p:cNvPicPr preferRelativeResize="0"/>
              <p:nvPr/>
            </p:nvPicPr>
            <p:blipFill>
              <a:blip r:embed="rId16">
                <a:alphaModFix/>
              </a:blip>
              <a:stretch>
                <a:fillRect/>
              </a:stretch>
            </p:blipFill>
            <p:spPr>
              <a:xfrm>
                <a:off x="3874338" y="915113"/>
                <a:ext cx="2200275" cy="2352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5" name="Google Shape;155;p18"/>
              <p:cNvPicPr preferRelativeResize="0"/>
              <p:nvPr/>
            </p:nvPicPr>
            <p:blipFill>
              <a:blip r:embed="rId17">
                <a:alphaModFix/>
              </a:blip>
              <a:stretch>
                <a:fillRect/>
              </a:stretch>
            </p:blipFill>
            <p:spPr>
              <a:xfrm>
                <a:off x="6074613" y="915113"/>
                <a:ext cx="2200275" cy="2352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6" name="Google Shape;156;p18"/>
              <p:cNvPicPr preferRelativeResize="0"/>
              <p:nvPr/>
            </p:nvPicPr>
            <p:blipFill>
              <a:blip r:embed="rId18">
                <a:alphaModFix/>
              </a:blip>
              <a:stretch>
                <a:fillRect/>
              </a:stretch>
            </p:blipFill>
            <p:spPr>
              <a:xfrm>
                <a:off x="1674063" y="915113"/>
                <a:ext cx="2200275" cy="2352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157" name="Google Shape;157;p18"/>
          <p:cNvCxnSpPr/>
          <p:nvPr/>
        </p:nvCxnSpPr>
        <p:spPr>
          <a:xfrm>
            <a:off x="118350" y="3485625"/>
            <a:ext cx="8763000" cy="16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58" name="Google Shape;158;p1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9261225" y="720750"/>
            <a:ext cx="2619475" cy="1838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541013" y="720750"/>
            <a:ext cx="2619475" cy="18576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18"/>
          <p:cNvCxnSpPr/>
          <p:nvPr/>
        </p:nvCxnSpPr>
        <p:spPr>
          <a:xfrm>
            <a:off x="8947825" y="2752925"/>
            <a:ext cx="9600" cy="1624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61" name="Google Shape;161;p18"/>
          <p:cNvSpPr txBox="1"/>
          <p:nvPr/>
        </p:nvSpPr>
        <p:spPr>
          <a:xfrm>
            <a:off x="8994150" y="2970375"/>
            <a:ext cx="3495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Database: Berkeley Segmentation Dataset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Training/Test sets: 300/200 80x80 images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Preprocessing: Normalize by color channel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Optimizer: Adam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p18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244322" y="4551900"/>
            <a:ext cx="4247301" cy="218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Proposed solution 1: Discriminator network</a:t>
            </a:r>
            <a:endParaRPr/>
          </a:p>
        </p:txBody>
      </p:sp>
      <p:sp>
        <p:nvSpPr>
          <p:cNvPr id="169" name="Google Shape;169;p19"/>
          <p:cNvSpPr txBox="1"/>
          <p:nvPr>
            <p:ph idx="1" type="body"/>
          </p:nvPr>
        </p:nvSpPr>
        <p:spPr>
          <a:xfrm>
            <a:off x="838200" y="15791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600"/>
              <a:t>Hypothesis: </a:t>
            </a:r>
            <a:endParaRPr b="1" sz="26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Simultaneously training a discriminator network and feeding its output proportionally to its accuracy as an error term to the preparation and hiding network would improve the undetectability of the existence of hidden information 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600"/>
              <a:t>Possible outcomes:</a:t>
            </a:r>
            <a:r>
              <a:rPr lang="en-US" sz="2600"/>
              <a:t> </a:t>
            </a:r>
            <a:endParaRPr sz="26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When subjected to steganalysis methods, probability of discovering of the existence of hidden information would be less than the original model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Since representation of the hidden information in nearby pixels increases detectability, discriminator network would probably urge the model to disperse the representation to pixels further away</a:t>
            </a:r>
            <a:endParaRPr sz="2000"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We could test this by manipulating a group of pixels in the input image and track the resulting changes in the output</a:t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20"/>
          <p:cNvGrpSpPr/>
          <p:nvPr/>
        </p:nvGrpSpPr>
        <p:grpSpPr>
          <a:xfrm>
            <a:off x="2719550" y="2031775"/>
            <a:ext cx="6295700" cy="2911100"/>
            <a:chOff x="2948150" y="2869975"/>
            <a:chExt cx="6295700" cy="2911100"/>
          </a:xfrm>
        </p:grpSpPr>
        <p:sp>
          <p:nvSpPr>
            <p:cNvPr id="176" name="Google Shape;176;p20"/>
            <p:cNvSpPr/>
            <p:nvPr/>
          </p:nvSpPr>
          <p:spPr>
            <a:xfrm>
              <a:off x="2948150" y="2950875"/>
              <a:ext cx="1090800" cy="7323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/>
                <a:t>Input</a:t>
              </a:r>
              <a:endParaRPr b="1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Secret</a:t>
              </a: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4172200" y="2950875"/>
              <a:ext cx="1090800" cy="732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chemeClr val="dk1"/>
                  </a:solidFill>
                </a:rPr>
                <a:t>Input</a:t>
              </a:r>
              <a:endParaRPr b="1" sz="15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>
                  <a:solidFill>
                    <a:schemeClr val="dk1"/>
                  </a:solidFill>
                </a:rPr>
                <a:t>Container</a:t>
              </a:r>
              <a:endParaRPr b="1" sz="1900">
                <a:solidFill>
                  <a:schemeClr val="dk1"/>
                </a:solidFill>
              </a:endParaRPr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3051050" y="4026375"/>
              <a:ext cx="885000" cy="824100"/>
            </a:xfrm>
            <a:prstGeom prst="rect">
              <a:avLst/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Prep Network</a:t>
              </a:r>
              <a:endParaRPr/>
            </a:p>
          </p:txBody>
        </p:sp>
        <p:sp>
          <p:nvSpPr>
            <p:cNvPr id="179" name="Google Shape;179;p20"/>
            <p:cNvSpPr/>
            <p:nvPr/>
          </p:nvSpPr>
          <p:spPr>
            <a:xfrm>
              <a:off x="4275100" y="4026300"/>
              <a:ext cx="885000" cy="824100"/>
            </a:xfrm>
            <a:prstGeom prst="rect">
              <a:avLst/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Hiding Network</a:t>
              </a:r>
              <a:endParaRPr/>
            </a:p>
          </p:txBody>
        </p:sp>
        <p:cxnSp>
          <p:nvCxnSpPr>
            <p:cNvPr id="180" name="Google Shape;180;p20"/>
            <p:cNvCxnSpPr>
              <a:stCxn id="177" idx="2"/>
              <a:endCxn id="179" idx="0"/>
            </p:cNvCxnSpPr>
            <p:nvPr/>
          </p:nvCxnSpPr>
          <p:spPr>
            <a:xfrm>
              <a:off x="4717600" y="3683175"/>
              <a:ext cx="0" cy="343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1" name="Google Shape;181;p20"/>
            <p:cNvCxnSpPr>
              <a:stCxn id="176" idx="2"/>
              <a:endCxn id="178" idx="0"/>
            </p:cNvCxnSpPr>
            <p:nvPr/>
          </p:nvCxnSpPr>
          <p:spPr>
            <a:xfrm>
              <a:off x="3493550" y="3683175"/>
              <a:ext cx="0" cy="343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2" name="Google Shape;182;p20"/>
            <p:cNvCxnSpPr>
              <a:stCxn id="178" idx="3"/>
              <a:endCxn id="179" idx="1"/>
            </p:cNvCxnSpPr>
            <p:nvPr/>
          </p:nvCxnSpPr>
          <p:spPr>
            <a:xfrm>
              <a:off x="3936050" y="4438425"/>
              <a:ext cx="339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83" name="Google Shape;183;p20"/>
            <p:cNvSpPr/>
            <p:nvPr/>
          </p:nvSpPr>
          <p:spPr>
            <a:xfrm>
              <a:off x="5499150" y="4072275"/>
              <a:ext cx="1090800" cy="732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chemeClr val="dk1"/>
                  </a:solidFill>
                </a:rPr>
                <a:t>Output </a:t>
              </a:r>
              <a:r>
                <a:rPr lang="en-US" sz="1500">
                  <a:solidFill>
                    <a:schemeClr val="dk1"/>
                  </a:solidFill>
                </a:rPr>
                <a:t>Secret + Container</a:t>
              </a:r>
              <a:endParaRPr sz="1900">
                <a:solidFill>
                  <a:schemeClr val="dk1"/>
                </a:solidFill>
              </a:endParaRPr>
            </a:p>
          </p:txBody>
        </p:sp>
        <p:cxnSp>
          <p:nvCxnSpPr>
            <p:cNvPr id="184" name="Google Shape;184;p20"/>
            <p:cNvCxnSpPr>
              <a:stCxn id="179" idx="3"/>
              <a:endCxn id="183" idx="1"/>
            </p:cNvCxnSpPr>
            <p:nvPr/>
          </p:nvCxnSpPr>
          <p:spPr>
            <a:xfrm>
              <a:off x="5160100" y="4438350"/>
              <a:ext cx="339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85" name="Google Shape;185;p20"/>
            <p:cNvSpPr/>
            <p:nvPr/>
          </p:nvSpPr>
          <p:spPr>
            <a:xfrm>
              <a:off x="5499150" y="5048700"/>
              <a:ext cx="1090800" cy="732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chemeClr val="dk1"/>
                  </a:solidFill>
                </a:rPr>
                <a:t>Target</a:t>
              </a:r>
              <a:endParaRPr sz="15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dk1"/>
                  </a:solidFill>
                </a:rPr>
                <a:t>Container</a:t>
              </a:r>
              <a:endParaRPr sz="1900">
                <a:solidFill>
                  <a:schemeClr val="dk1"/>
                </a:solidFill>
              </a:endParaRPr>
            </a:p>
          </p:txBody>
        </p:sp>
        <p:cxnSp>
          <p:nvCxnSpPr>
            <p:cNvPr id="186" name="Google Shape;186;p20"/>
            <p:cNvCxnSpPr>
              <a:stCxn id="183" idx="2"/>
              <a:endCxn id="185" idx="0"/>
            </p:cNvCxnSpPr>
            <p:nvPr/>
          </p:nvCxnSpPr>
          <p:spPr>
            <a:xfrm>
              <a:off x="6044550" y="4804575"/>
              <a:ext cx="0" cy="244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87" name="Google Shape;187;p20"/>
            <p:cNvSpPr/>
            <p:nvPr/>
          </p:nvSpPr>
          <p:spPr>
            <a:xfrm>
              <a:off x="4126025" y="5048700"/>
              <a:ext cx="1090800" cy="732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dk1"/>
                  </a:solidFill>
                </a:rPr>
                <a:t>Error Term 1</a:t>
              </a:r>
              <a:endParaRPr b="1" sz="12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</a:rPr>
                <a:t>(Secret+Container) - </a:t>
              </a:r>
              <a:r>
                <a:rPr lang="en-US" sz="800">
                  <a:solidFill>
                    <a:schemeClr val="dk1"/>
                  </a:solidFill>
                </a:rPr>
                <a:t>Container</a:t>
              </a:r>
              <a:endParaRPr sz="800">
                <a:solidFill>
                  <a:schemeClr val="dk1"/>
                </a:solidFill>
              </a:endParaRPr>
            </a:p>
          </p:txBody>
        </p:sp>
        <p:cxnSp>
          <p:nvCxnSpPr>
            <p:cNvPr id="188" name="Google Shape;188;p20"/>
            <p:cNvCxnSpPr>
              <a:stCxn id="185" idx="1"/>
              <a:endCxn id="187" idx="3"/>
            </p:cNvCxnSpPr>
            <p:nvPr/>
          </p:nvCxnSpPr>
          <p:spPr>
            <a:xfrm rot="10800000">
              <a:off x="5216850" y="5414850"/>
              <a:ext cx="282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89" name="Google Shape;189;p20"/>
            <p:cNvSpPr/>
            <p:nvPr/>
          </p:nvSpPr>
          <p:spPr>
            <a:xfrm>
              <a:off x="6929000" y="4026300"/>
              <a:ext cx="885000" cy="824100"/>
            </a:xfrm>
            <a:prstGeom prst="rect">
              <a:avLst/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Reveal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Network</a:t>
              </a:r>
              <a:endParaRPr/>
            </a:p>
          </p:txBody>
        </p:sp>
        <p:cxnSp>
          <p:nvCxnSpPr>
            <p:cNvPr id="190" name="Google Shape;190;p20"/>
            <p:cNvCxnSpPr>
              <a:stCxn id="183" idx="3"/>
              <a:endCxn id="189" idx="1"/>
            </p:cNvCxnSpPr>
            <p:nvPr/>
          </p:nvCxnSpPr>
          <p:spPr>
            <a:xfrm>
              <a:off x="6589950" y="4438425"/>
              <a:ext cx="339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1" name="Google Shape;191;p20"/>
            <p:cNvSpPr/>
            <p:nvPr/>
          </p:nvSpPr>
          <p:spPr>
            <a:xfrm>
              <a:off x="8153050" y="4072275"/>
              <a:ext cx="1090800" cy="732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chemeClr val="dk1"/>
                  </a:solidFill>
                </a:rPr>
                <a:t>Output </a:t>
              </a:r>
              <a:r>
                <a:rPr lang="en-US" sz="1500">
                  <a:solidFill>
                    <a:schemeClr val="dk1"/>
                  </a:solidFill>
                </a:rPr>
                <a:t>Revealed</a:t>
              </a:r>
              <a:endParaRPr sz="1900">
                <a:solidFill>
                  <a:schemeClr val="dk1"/>
                </a:solidFill>
              </a:endParaRPr>
            </a:p>
          </p:txBody>
        </p:sp>
        <p:cxnSp>
          <p:nvCxnSpPr>
            <p:cNvPr id="192" name="Google Shape;192;p20"/>
            <p:cNvCxnSpPr>
              <a:stCxn id="189" idx="3"/>
              <a:endCxn id="191" idx="1"/>
            </p:cNvCxnSpPr>
            <p:nvPr/>
          </p:nvCxnSpPr>
          <p:spPr>
            <a:xfrm>
              <a:off x="7814000" y="4438350"/>
              <a:ext cx="339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3" name="Google Shape;193;p20"/>
            <p:cNvSpPr/>
            <p:nvPr/>
          </p:nvSpPr>
          <p:spPr>
            <a:xfrm>
              <a:off x="8153038" y="5048775"/>
              <a:ext cx="1090800" cy="7323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chemeClr val="dk1"/>
                  </a:solidFill>
                </a:rPr>
                <a:t>Target</a:t>
              </a:r>
              <a:endParaRPr sz="15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dk1"/>
                  </a:solidFill>
                </a:rPr>
                <a:t>Secret</a:t>
              </a:r>
              <a:endParaRPr sz="1900">
                <a:solidFill>
                  <a:schemeClr val="dk1"/>
                </a:solidFill>
              </a:endParaRPr>
            </a:p>
          </p:txBody>
        </p:sp>
        <p:cxnSp>
          <p:nvCxnSpPr>
            <p:cNvPr id="194" name="Google Shape;194;p20"/>
            <p:cNvCxnSpPr>
              <a:endCxn id="193" idx="0"/>
            </p:cNvCxnSpPr>
            <p:nvPr/>
          </p:nvCxnSpPr>
          <p:spPr>
            <a:xfrm>
              <a:off x="8698438" y="4804575"/>
              <a:ext cx="0" cy="244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5" name="Google Shape;195;p20"/>
            <p:cNvSpPr/>
            <p:nvPr/>
          </p:nvSpPr>
          <p:spPr>
            <a:xfrm>
              <a:off x="6761238" y="5048700"/>
              <a:ext cx="1090800" cy="732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dk1"/>
                  </a:solidFill>
                </a:rPr>
                <a:t>Error Term 2</a:t>
              </a:r>
              <a:endParaRPr b="1" sz="12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</a:rPr>
                <a:t>Secret - Revealed</a:t>
              </a:r>
              <a:endParaRPr sz="800">
                <a:solidFill>
                  <a:schemeClr val="dk1"/>
                </a:solidFill>
              </a:endParaRPr>
            </a:p>
          </p:txBody>
        </p:sp>
        <p:cxnSp>
          <p:nvCxnSpPr>
            <p:cNvPr id="196" name="Google Shape;196;p20"/>
            <p:cNvCxnSpPr>
              <a:stCxn id="193" idx="1"/>
              <a:endCxn id="195" idx="3"/>
            </p:cNvCxnSpPr>
            <p:nvPr/>
          </p:nvCxnSpPr>
          <p:spPr>
            <a:xfrm rot="10800000">
              <a:off x="7852138" y="5414925"/>
              <a:ext cx="300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7" name="Google Shape;197;p20"/>
            <p:cNvSpPr/>
            <p:nvPr/>
          </p:nvSpPr>
          <p:spPr>
            <a:xfrm>
              <a:off x="5602050" y="2869975"/>
              <a:ext cx="1326900" cy="824100"/>
            </a:xfrm>
            <a:prstGeom prst="rect">
              <a:avLst/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Discriminator </a:t>
              </a:r>
              <a:r>
                <a:rPr lang="en-US"/>
                <a:t>Network</a:t>
              </a:r>
              <a:endParaRPr/>
            </a:p>
          </p:txBody>
        </p:sp>
        <p:cxnSp>
          <p:nvCxnSpPr>
            <p:cNvPr id="198" name="Google Shape;198;p20"/>
            <p:cNvCxnSpPr>
              <a:stCxn id="183" idx="0"/>
              <a:endCxn id="197" idx="2"/>
            </p:cNvCxnSpPr>
            <p:nvPr/>
          </p:nvCxnSpPr>
          <p:spPr>
            <a:xfrm flipH="1" rot="10800000">
              <a:off x="6044550" y="3693975"/>
              <a:ext cx="221100" cy="378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9" name="Google Shape;199;p20"/>
            <p:cNvSpPr/>
            <p:nvPr/>
          </p:nvSpPr>
          <p:spPr>
            <a:xfrm>
              <a:off x="7150988" y="2911500"/>
              <a:ext cx="1090800" cy="732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dk1"/>
                  </a:solidFill>
                </a:rPr>
                <a:t>Error Term 3</a:t>
              </a:r>
              <a:endParaRPr b="1" sz="12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</a:rPr>
                <a:t>If Secret+Container detected as containing secret</a:t>
              </a:r>
              <a:endParaRPr sz="800">
                <a:solidFill>
                  <a:schemeClr val="dk1"/>
                </a:solidFill>
              </a:endParaRPr>
            </a:p>
          </p:txBody>
        </p:sp>
        <p:cxnSp>
          <p:nvCxnSpPr>
            <p:cNvPr id="200" name="Google Shape;200;p20"/>
            <p:cNvCxnSpPr>
              <a:stCxn id="197" idx="3"/>
              <a:endCxn id="199" idx="1"/>
            </p:cNvCxnSpPr>
            <p:nvPr/>
          </p:nvCxnSpPr>
          <p:spPr>
            <a:xfrm flipH="1" rot="10800000">
              <a:off x="6928950" y="3277525"/>
              <a:ext cx="222000" cy="4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201" name="Google Shape;201;p20"/>
          <p:cNvCxnSpPr>
            <a:stCxn id="177" idx="3"/>
            <a:endCxn id="197" idx="1"/>
          </p:cNvCxnSpPr>
          <p:nvPr/>
        </p:nvCxnSpPr>
        <p:spPr>
          <a:xfrm flipH="1" rot="10800000">
            <a:off x="5034400" y="2443725"/>
            <a:ext cx="339000" cy="3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2" name="Google Shape;202;p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Proposed solution 1: Discriminator network</a:t>
            </a:r>
            <a:endParaRPr/>
          </a:p>
        </p:txBody>
      </p:sp>
      <p:sp>
        <p:nvSpPr>
          <p:cNvPr id="203" name="Google Shape;203;p20"/>
          <p:cNvSpPr txBox="1"/>
          <p:nvPr/>
        </p:nvSpPr>
        <p:spPr>
          <a:xfrm>
            <a:off x="2611950" y="5710175"/>
            <a:ext cx="6968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Could not implement due to limited computational resources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9" name="Google Shape;209;p21"/>
          <p:cNvCxnSpPr>
            <a:stCxn id="210" idx="3"/>
            <a:endCxn id="211" idx="1"/>
          </p:cNvCxnSpPr>
          <p:nvPr/>
        </p:nvCxnSpPr>
        <p:spPr>
          <a:xfrm flipH="1" rot="10800000">
            <a:off x="5034400" y="1986525"/>
            <a:ext cx="339000" cy="3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2" name="Google Shape;212;p21"/>
          <p:cNvSpPr txBox="1"/>
          <p:nvPr>
            <p:ph type="title"/>
          </p:nvPr>
        </p:nvSpPr>
        <p:spPr>
          <a:xfrm>
            <a:off x="838200" y="365125"/>
            <a:ext cx="109020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Proposed solution 2: Blur &amp; subtract operation</a:t>
            </a:r>
            <a:endParaRPr/>
          </a:p>
        </p:txBody>
      </p:sp>
      <p:grpSp>
        <p:nvGrpSpPr>
          <p:cNvPr id="213" name="Google Shape;213;p21"/>
          <p:cNvGrpSpPr/>
          <p:nvPr/>
        </p:nvGrpSpPr>
        <p:grpSpPr>
          <a:xfrm>
            <a:off x="2719550" y="1574575"/>
            <a:ext cx="6295700" cy="2911100"/>
            <a:chOff x="2948150" y="2869975"/>
            <a:chExt cx="6295700" cy="2911100"/>
          </a:xfrm>
        </p:grpSpPr>
        <p:sp>
          <p:nvSpPr>
            <p:cNvPr id="214" name="Google Shape;214;p21"/>
            <p:cNvSpPr/>
            <p:nvPr/>
          </p:nvSpPr>
          <p:spPr>
            <a:xfrm>
              <a:off x="2948150" y="2950875"/>
              <a:ext cx="1090800" cy="7323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/>
                <a:t>Input</a:t>
              </a:r>
              <a:endParaRPr b="1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Secret</a:t>
              </a:r>
              <a:endParaRPr/>
            </a:p>
          </p:txBody>
        </p:sp>
        <p:sp>
          <p:nvSpPr>
            <p:cNvPr id="210" name="Google Shape;210;p21"/>
            <p:cNvSpPr/>
            <p:nvPr/>
          </p:nvSpPr>
          <p:spPr>
            <a:xfrm>
              <a:off x="4172200" y="2950875"/>
              <a:ext cx="1090800" cy="732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chemeClr val="dk1"/>
                  </a:solidFill>
                </a:rPr>
                <a:t>Input</a:t>
              </a:r>
              <a:endParaRPr b="1" sz="15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dk1"/>
                  </a:solidFill>
                </a:rPr>
                <a:t>Container</a:t>
              </a:r>
              <a:endParaRPr b="1" sz="1900">
                <a:solidFill>
                  <a:schemeClr val="dk1"/>
                </a:solidFill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>
              <a:off x="3051050" y="4026375"/>
              <a:ext cx="885000" cy="824100"/>
            </a:xfrm>
            <a:prstGeom prst="rect">
              <a:avLst/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Prep Network</a:t>
              </a:r>
              <a:endParaRPr/>
            </a:p>
          </p:txBody>
        </p:sp>
        <p:sp>
          <p:nvSpPr>
            <p:cNvPr id="216" name="Google Shape;216;p21"/>
            <p:cNvSpPr/>
            <p:nvPr/>
          </p:nvSpPr>
          <p:spPr>
            <a:xfrm>
              <a:off x="4275100" y="4026300"/>
              <a:ext cx="885000" cy="824100"/>
            </a:xfrm>
            <a:prstGeom prst="rect">
              <a:avLst/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Hiding Network</a:t>
              </a:r>
              <a:endParaRPr/>
            </a:p>
          </p:txBody>
        </p:sp>
        <p:cxnSp>
          <p:nvCxnSpPr>
            <p:cNvPr id="217" name="Google Shape;217;p21"/>
            <p:cNvCxnSpPr>
              <a:stCxn id="210" idx="2"/>
              <a:endCxn id="216" idx="0"/>
            </p:cNvCxnSpPr>
            <p:nvPr/>
          </p:nvCxnSpPr>
          <p:spPr>
            <a:xfrm>
              <a:off x="4717600" y="3683175"/>
              <a:ext cx="0" cy="343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8" name="Google Shape;218;p21"/>
            <p:cNvCxnSpPr>
              <a:stCxn id="214" idx="2"/>
              <a:endCxn id="215" idx="0"/>
            </p:cNvCxnSpPr>
            <p:nvPr/>
          </p:nvCxnSpPr>
          <p:spPr>
            <a:xfrm>
              <a:off x="3493550" y="3683175"/>
              <a:ext cx="0" cy="343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9" name="Google Shape;219;p21"/>
            <p:cNvCxnSpPr>
              <a:stCxn id="215" idx="3"/>
              <a:endCxn id="216" idx="1"/>
            </p:cNvCxnSpPr>
            <p:nvPr/>
          </p:nvCxnSpPr>
          <p:spPr>
            <a:xfrm>
              <a:off x="3936050" y="4438425"/>
              <a:ext cx="339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20" name="Google Shape;220;p21"/>
            <p:cNvSpPr/>
            <p:nvPr/>
          </p:nvSpPr>
          <p:spPr>
            <a:xfrm>
              <a:off x="5499150" y="4072275"/>
              <a:ext cx="1090800" cy="732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chemeClr val="dk1"/>
                  </a:solidFill>
                </a:rPr>
                <a:t>Output </a:t>
              </a:r>
              <a:r>
                <a:rPr lang="en-US" sz="1500">
                  <a:solidFill>
                    <a:schemeClr val="dk1"/>
                  </a:solidFill>
                </a:rPr>
                <a:t>Secret + Container</a:t>
              </a:r>
              <a:endParaRPr sz="1900">
                <a:solidFill>
                  <a:schemeClr val="dk1"/>
                </a:solidFill>
              </a:endParaRPr>
            </a:p>
          </p:txBody>
        </p:sp>
        <p:cxnSp>
          <p:nvCxnSpPr>
            <p:cNvPr id="221" name="Google Shape;221;p21"/>
            <p:cNvCxnSpPr>
              <a:stCxn id="216" idx="3"/>
              <a:endCxn id="220" idx="1"/>
            </p:cNvCxnSpPr>
            <p:nvPr/>
          </p:nvCxnSpPr>
          <p:spPr>
            <a:xfrm>
              <a:off x="5160100" y="4438350"/>
              <a:ext cx="339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22" name="Google Shape;222;p21"/>
            <p:cNvSpPr/>
            <p:nvPr/>
          </p:nvSpPr>
          <p:spPr>
            <a:xfrm>
              <a:off x="5499150" y="5048700"/>
              <a:ext cx="1090800" cy="732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chemeClr val="dk1"/>
                  </a:solidFill>
                </a:rPr>
                <a:t>Target</a:t>
              </a:r>
              <a:endParaRPr sz="15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dk1"/>
                  </a:solidFill>
                </a:rPr>
                <a:t>Container</a:t>
              </a:r>
              <a:endParaRPr sz="1900">
                <a:solidFill>
                  <a:schemeClr val="dk1"/>
                </a:solidFill>
              </a:endParaRPr>
            </a:p>
          </p:txBody>
        </p:sp>
        <p:cxnSp>
          <p:nvCxnSpPr>
            <p:cNvPr id="223" name="Google Shape;223;p21"/>
            <p:cNvCxnSpPr>
              <a:stCxn id="220" idx="2"/>
              <a:endCxn id="222" idx="0"/>
            </p:cNvCxnSpPr>
            <p:nvPr/>
          </p:nvCxnSpPr>
          <p:spPr>
            <a:xfrm>
              <a:off x="6044550" y="4804575"/>
              <a:ext cx="0" cy="244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24" name="Google Shape;224;p21"/>
            <p:cNvSpPr/>
            <p:nvPr/>
          </p:nvSpPr>
          <p:spPr>
            <a:xfrm>
              <a:off x="4126025" y="5048700"/>
              <a:ext cx="1090800" cy="732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dk1"/>
                  </a:solidFill>
                </a:rPr>
                <a:t>Error Term 1</a:t>
              </a:r>
              <a:endParaRPr b="1" sz="12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</a:rPr>
                <a:t>(Secret+Container) - Container</a:t>
              </a:r>
              <a:endParaRPr sz="800">
                <a:solidFill>
                  <a:schemeClr val="dk1"/>
                </a:solidFill>
              </a:endParaRPr>
            </a:p>
          </p:txBody>
        </p:sp>
        <p:cxnSp>
          <p:nvCxnSpPr>
            <p:cNvPr id="225" name="Google Shape;225;p21"/>
            <p:cNvCxnSpPr>
              <a:stCxn id="222" idx="1"/>
              <a:endCxn id="224" idx="3"/>
            </p:cNvCxnSpPr>
            <p:nvPr/>
          </p:nvCxnSpPr>
          <p:spPr>
            <a:xfrm rot="10800000">
              <a:off x="5216850" y="5414850"/>
              <a:ext cx="282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26" name="Google Shape;226;p21"/>
            <p:cNvSpPr/>
            <p:nvPr/>
          </p:nvSpPr>
          <p:spPr>
            <a:xfrm>
              <a:off x="6929000" y="4026300"/>
              <a:ext cx="885000" cy="824100"/>
            </a:xfrm>
            <a:prstGeom prst="rect">
              <a:avLst/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Reveal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Network</a:t>
              </a:r>
              <a:endParaRPr/>
            </a:p>
          </p:txBody>
        </p:sp>
        <p:cxnSp>
          <p:nvCxnSpPr>
            <p:cNvPr id="227" name="Google Shape;227;p21"/>
            <p:cNvCxnSpPr>
              <a:stCxn id="220" idx="3"/>
              <a:endCxn id="226" idx="1"/>
            </p:cNvCxnSpPr>
            <p:nvPr/>
          </p:nvCxnSpPr>
          <p:spPr>
            <a:xfrm>
              <a:off x="6589950" y="4438425"/>
              <a:ext cx="339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28" name="Google Shape;228;p21"/>
            <p:cNvSpPr/>
            <p:nvPr/>
          </p:nvSpPr>
          <p:spPr>
            <a:xfrm>
              <a:off x="8153050" y="4072275"/>
              <a:ext cx="1090800" cy="732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chemeClr val="dk1"/>
                  </a:solidFill>
                </a:rPr>
                <a:t>Output </a:t>
              </a:r>
              <a:r>
                <a:rPr lang="en-US" sz="1500">
                  <a:solidFill>
                    <a:schemeClr val="dk1"/>
                  </a:solidFill>
                </a:rPr>
                <a:t>Revealed</a:t>
              </a:r>
              <a:endParaRPr sz="1900">
                <a:solidFill>
                  <a:schemeClr val="dk1"/>
                </a:solidFill>
              </a:endParaRPr>
            </a:p>
          </p:txBody>
        </p:sp>
        <p:cxnSp>
          <p:nvCxnSpPr>
            <p:cNvPr id="229" name="Google Shape;229;p21"/>
            <p:cNvCxnSpPr>
              <a:stCxn id="226" idx="3"/>
              <a:endCxn id="228" idx="1"/>
            </p:cNvCxnSpPr>
            <p:nvPr/>
          </p:nvCxnSpPr>
          <p:spPr>
            <a:xfrm>
              <a:off x="7814000" y="4438350"/>
              <a:ext cx="339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30" name="Google Shape;230;p21"/>
            <p:cNvSpPr/>
            <p:nvPr/>
          </p:nvSpPr>
          <p:spPr>
            <a:xfrm>
              <a:off x="8153038" y="5048775"/>
              <a:ext cx="1090800" cy="7323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chemeClr val="dk1"/>
                  </a:solidFill>
                </a:rPr>
                <a:t>Target</a:t>
              </a:r>
              <a:endParaRPr sz="15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dk1"/>
                  </a:solidFill>
                </a:rPr>
                <a:t>Secret</a:t>
              </a:r>
              <a:endParaRPr sz="1900">
                <a:solidFill>
                  <a:schemeClr val="dk1"/>
                </a:solidFill>
              </a:endParaRPr>
            </a:p>
          </p:txBody>
        </p:sp>
        <p:cxnSp>
          <p:nvCxnSpPr>
            <p:cNvPr id="231" name="Google Shape;231;p21"/>
            <p:cNvCxnSpPr>
              <a:endCxn id="230" idx="0"/>
            </p:cNvCxnSpPr>
            <p:nvPr/>
          </p:nvCxnSpPr>
          <p:spPr>
            <a:xfrm>
              <a:off x="8698438" y="4804575"/>
              <a:ext cx="0" cy="244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32" name="Google Shape;232;p21"/>
            <p:cNvSpPr/>
            <p:nvPr/>
          </p:nvSpPr>
          <p:spPr>
            <a:xfrm>
              <a:off x="6761238" y="5048700"/>
              <a:ext cx="1090800" cy="732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dk1"/>
                  </a:solidFill>
                </a:rPr>
                <a:t>Error Term 2</a:t>
              </a:r>
              <a:endParaRPr b="1" sz="12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</a:rPr>
                <a:t>Secret - Revealed</a:t>
              </a:r>
              <a:endParaRPr sz="800">
                <a:solidFill>
                  <a:schemeClr val="dk1"/>
                </a:solidFill>
              </a:endParaRPr>
            </a:p>
          </p:txBody>
        </p:sp>
        <p:cxnSp>
          <p:nvCxnSpPr>
            <p:cNvPr id="233" name="Google Shape;233;p21"/>
            <p:cNvCxnSpPr>
              <a:stCxn id="230" idx="1"/>
              <a:endCxn id="232" idx="3"/>
            </p:cNvCxnSpPr>
            <p:nvPr/>
          </p:nvCxnSpPr>
          <p:spPr>
            <a:xfrm rot="10800000">
              <a:off x="7852138" y="5414925"/>
              <a:ext cx="300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4" name="Google Shape;234;p21"/>
            <p:cNvCxnSpPr>
              <a:stCxn id="220" idx="0"/>
              <a:endCxn id="211" idx="2"/>
            </p:cNvCxnSpPr>
            <p:nvPr/>
          </p:nvCxnSpPr>
          <p:spPr>
            <a:xfrm flipH="1" rot="10800000">
              <a:off x="6044550" y="3693975"/>
              <a:ext cx="29400" cy="378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35" name="Google Shape;235;p21"/>
            <p:cNvSpPr/>
            <p:nvPr/>
          </p:nvSpPr>
          <p:spPr>
            <a:xfrm>
              <a:off x="6761238" y="2915875"/>
              <a:ext cx="1090800" cy="732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dk1"/>
                  </a:solidFill>
                </a:rPr>
                <a:t>Error Term 3</a:t>
              </a:r>
              <a:endParaRPr b="1" sz="12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</a:rPr>
                <a:t>How susceptible is Secret+Container</a:t>
              </a:r>
              <a:endParaRPr sz="800">
                <a:solidFill>
                  <a:schemeClr val="dk1"/>
                </a:solidFill>
              </a:endParaRPr>
            </a:p>
          </p:txBody>
        </p:sp>
        <p:cxnSp>
          <p:nvCxnSpPr>
            <p:cNvPr id="236" name="Google Shape;236;p21"/>
            <p:cNvCxnSpPr>
              <a:stCxn id="211" idx="3"/>
              <a:endCxn id="235" idx="1"/>
            </p:cNvCxnSpPr>
            <p:nvPr/>
          </p:nvCxnSpPr>
          <p:spPr>
            <a:xfrm>
              <a:off x="6545850" y="3282025"/>
              <a:ext cx="215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11" name="Google Shape;211;p21"/>
            <p:cNvSpPr/>
            <p:nvPr/>
          </p:nvSpPr>
          <p:spPr>
            <a:xfrm>
              <a:off x="5602050" y="2869975"/>
              <a:ext cx="943800" cy="824100"/>
            </a:xfrm>
            <a:prstGeom prst="rect">
              <a:avLst/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/>
                <a:t>Blur &amp; </a:t>
              </a:r>
              <a:r>
                <a:rPr lang="en-US" sz="1300"/>
                <a:t>Subtract</a:t>
              </a:r>
              <a:r>
                <a:rPr lang="en-US" sz="1300"/>
                <a:t> Operation</a:t>
              </a:r>
              <a:endParaRPr sz="1300"/>
            </a:p>
          </p:txBody>
        </p:sp>
      </p:grpSp>
      <p:pic>
        <p:nvPicPr>
          <p:cNvPr id="237" name="Google Shape;2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2125" y="4747875"/>
            <a:ext cx="3790550" cy="16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